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defaultTextStyle>
    <a:defPPr lvl="0"/>
    <a:lvl1pPr defTabSz="9144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9144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9144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9144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9144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9144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9144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9144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9144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1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schemas.openxmlformats.org/officeDocument/2006/relationships/slide" Target="slides/slide8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30290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Introduction to Nike Database Analysis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4510802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presentation will provide an in-depth analysis of Nike's database, uncovering key insights and trends that can inform strategic decision-making. We will explore several queries to gain a comprehensive understanding of the company's performance and identify opportunities for growth.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6554391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219" y="6562011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6537722"/>
            <a:ext cx="170878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Lala Khan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30599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Query 1: _____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333625"/>
            <a:ext cx="4542115" cy="2717006"/>
          </a:xfrm>
          <a:prstGeom prst="roundRect">
            <a:avLst>
              <a:gd name="adj" fmla="val 368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0590" y="25634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Product Trends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3043833"/>
            <a:ext cx="408253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the most popular product categories, best-selling items, and emerging trends to inform product development and marketing strategies.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2333625"/>
            <a:ext cx="4542115" cy="2717006"/>
          </a:xfrm>
          <a:prstGeom prst="roundRect">
            <a:avLst>
              <a:gd name="adj" fmla="val 368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84876" y="2563416"/>
            <a:ext cx="37816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Customer Preferences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3043833"/>
            <a:ext cx="408253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 customer preferences based on purchase data, demographic information, and behavioral patterns to improve targeted marketing and personalization.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272802"/>
            <a:ext cx="9306401" cy="1650802"/>
          </a:xfrm>
          <a:prstGeom prst="roundRect">
            <a:avLst>
              <a:gd name="adj" fmla="val 605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20590" y="5502593"/>
            <a:ext cx="434232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Supply Chain Optimization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20590" y="5983010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Examine inventory levels, production efficiency, and logistics to identify areas for improvement and ensure a smooth, responsive supply chain.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86547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Query 2: _____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115270"/>
            <a:ext cx="33416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Campaign Performance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1760220" y="4031813"/>
            <a:ext cx="33416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Evaluate the effectiveness of marketing campaigns across different channels, including social media, digital advertising, and traditional media.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651421" y="3115270"/>
            <a:ext cx="33416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Customer Engagement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651421" y="4031813"/>
            <a:ext cx="334160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customer interactions, such as website visits, email open rates, and social media engagement, to optimize marketing strategies and improve customer experience.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42621" y="3115270"/>
            <a:ext cx="27813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Brand Sentiment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542621" y="3684627"/>
            <a:ext cx="33416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Monitor brand perception, customer reviews, and social media sentiment to identify areas for improvement and strengthen Nike's reputation.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2547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Query 3: _____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443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8" name="Shape 4"/>
          <p:cNvSpPr/>
          <p:nvPr/>
        </p:nvSpPr>
        <p:spPr>
          <a:xfrm>
            <a:off x="916484" y="21266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68407" y="2168366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2175272"/>
            <a:ext cx="369343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Regional Sales Trends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Examine sales performance across different geographical regions to identify growth opportunities and address any regional disparities.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13" name="Shape 9"/>
          <p:cNvSpPr/>
          <p:nvPr/>
        </p:nvSpPr>
        <p:spPr>
          <a:xfrm>
            <a:off x="9164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27212" y="4026098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4033004"/>
            <a:ext cx="359009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Channel Performance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sales data across various channels, such as retail stores, e-commerce, and wholesale, to optimize the omnichannel strategy.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18" name="Shape 14"/>
          <p:cNvSpPr/>
          <p:nvPr/>
        </p:nvSpPr>
        <p:spPr>
          <a:xfrm>
            <a:off x="9164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19592" y="5883831"/>
            <a:ext cx="29360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2388513" y="5890736"/>
            <a:ext cx="332577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Seasonal Variations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23885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 seasonal patterns in sales to improve inventory management, production planning, and targeted marketing campaigns.</a:t>
            </a:r>
            <a:endParaRPr lang="en-US" sz="1750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46006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Query 4: _____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760220" y="277237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912144" y="2814042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482334" y="284868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Revenue Growth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482334" y="3329107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the company's revenue trends, including year-over-year growth, to identify drivers of financial performance.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77237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37013" y="2814042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84868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Gross Margins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3329107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Evaluate the company's cost structure and pricing strategies to optimize profitability and identify areas for improvement.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760220" y="47910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863328" y="4832747"/>
            <a:ext cx="29360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482334" y="4867394"/>
            <a:ext cx="384167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Inventory Management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482334" y="5347811"/>
            <a:ext cx="472178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Assess the efficiency of inventory management, including inventory turnover and stockout rates, to improve working capital and supply chain operations.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7910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22250" y="4832747"/>
            <a:ext cx="30801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4867394"/>
            <a:ext cx="316503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Cash Flow Analysis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347811"/>
            <a:ext cx="472178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Examine the company's cash flow patterns to ensure financial stability and identify opportunities for strategic investments or cost reductions.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49887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Query 5: _____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20" y="2637592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0220" y="3415189"/>
            <a:ext cx="31927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Product Innovation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760220" y="3895606"/>
            <a:ext cx="3481149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the impact of new product introductions, including their sales performance and market share, to guide future innovation efforts.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4625" y="2637592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574625" y="3415189"/>
            <a:ext cx="348114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Technological Advancements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574625" y="4242792"/>
            <a:ext cx="3481149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Evaluate the adoption and impact of new technologies, such as smart fabrics, digital platforms, and automation, to enhance the company's competitive advantage.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9031" y="2637592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389031" y="3415189"/>
            <a:ext cx="348114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Sustainability Initiatives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389031" y="4242792"/>
            <a:ext cx="3481149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Assess the progress and impact of sustainability-focused initiatives, such as the use of recycled materials and energy-efficient manufacturing, to align with emerging consumer preferences.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338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55508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5038" y="3117175"/>
            <a:ext cx="7738110" cy="6387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030"/>
              </a:lnSpc>
              <a:buNone/>
            </a:pPr>
            <a:r>
              <a:rPr lang="en-US" sz="402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Insights and Findings</a:t>
            </a:r>
            <a:endParaRPr lang="en-US" sz="4024" dirty="0"/>
          </a:p>
        </p:txBody>
      </p:sp>
      <p:sp>
        <p:nvSpPr>
          <p:cNvPr id="6" name="Shape 2"/>
          <p:cNvSpPr/>
          <p:nvPr/>
        </p:nvSpPr>
        <p:spPr>
          <a:xfrm>
            <a:off x="2205038" y="4222194"/>
            <a:ext cx="459819" cy="459819"/>
          </a:xfrm>
          <a:prstGeom prst="roundRect">
            <a:avLst>
              <a:gd name="adj" fmla="val 2000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344817" y="4260533"/>
            <a:ext cx="180261" cy="383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18"/>
              </a:lnSpc>
              <a:buNone/>
            </a:pPr>
            <a:r>
              <a:rPr lang="en-US" sz="241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414" dirty="0"/>
          </a:p>
        </p:txBody>
      </p:sp>
      <p:sp>
        <p:nvSpPr>
          <p:cNvPr id="8" name="Text 4"/>
          <p:cNvSpPr/>
          <p:nvPr/>
        </p:nvSpPr>
        <p:spPr>
          <a:xfrm>
            <a:off x="2869168" y="4292441"/>
            <a:ext cx="2606397" cy="6386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15"/>
              </a:lnSpc>
              <a:buNone/>
            </a:pPr>
            <a:r>
              <a:rPr lang="en-US" sz="201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Trends and Opportunities</a:t>
            </a:r>
            <a:endParaRPr lang="en-US" sz="2012" dirty="0"/>
          </a:p>
        </p:txBody>
      </p:sp>
      <p:sp>
        <p:nvSpPr>
          <p:cNvPr id="9" name="Text 5"/>
          <p:cNvSpPr/>
          <p:nvPr/>
        </p:nvSpPr>
        <p:spPr>
          <a:xfrm>
            <a:off x="2869168" y="5053727"/>
            <a:ext cx="2606397" cy="2289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5"/>
              </a:lnSpc>
              <a:buNone/>
            </a:pPr>
            <a:r>
              <a:rPr lang="en-US" sz="161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Summarize the key insights and trends uncovered through the database analysis, highlighting areas of growth, potential risks, and strategic opportunities.</a:t>
            </a:r>
            <a:endParaRPr lang="en-US" sz="1610" dirty="0"/>
          </a:p>
        </p:txBody>
      </p:sp>
      <p:sp>
        <p:nvSpPr>
          <p:cNvPr id="10" name="Shape 6"/>
          <p:cNvSpPr/>
          <p:nvPr/>
        </p:nvSpPr>
        <p:spPr>
          <a:xfrm>
            <a:off x="5679877" y="4222194"/>
            <a:ext cx="459819" cy="459819"/>
          </a:xfrm>
          <a:prstGeom prst="roundRect">
            <a:avLst>
              <a:gd name="adj" fmla="val 2000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81794" y="4260533"/>
            <a:ext cx="255984" cy="383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18"/>
              </a:lnSpc>
              <a:buNone/>
            </a:pPr>
            <a:r>
              <a:rPr lang="en-US" sz="241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414" dirty="0"/>
          </a:p>
        </p:txBody>
      </p:sp>
      <p:sp>
        <p:nvSpPr>
          <p:cNvPr id="12" name="Text 8"/>
          <p:cNvSpPr/>
          <p:nvPr/>
        </p:nvSpPr>
        <p:spPr>
          <a:xfrm>
            <a:off x="6344007" y="4292441"/>
            <a:ext cx="2606397" cy="6386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15"/>
              </a:lnSpc>
              <a:buNone/>
            </a:pPr>
            <a:r>
              <a:rPr lang="en-US" sz="201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Competitive Advantages</a:t>
            </a:r>
            <a:endParaRPr lang="en-US" sz="2012" dirty="0"/>
          </a:p>
        </p:txBody>
      </p:sp>
      <p:sp>
        <p:nvSpPr>
          <p:cNvPr id="13" name="Text 9"/>
          <p:cNvSpPr/>
          <p:nvPr/>
        </p:nvSpPr>
        <p:spPr>
          <a:xfrm>
            <a:off x="6344007" y="5053727"/>
            <a:ext cx="2606397" cy="26165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5"/>
              </a:lnSpc>
              <a:buNone/>
            </a:pPr>
            <a:r>
              <a:rPr lang="en-US" sz="161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 the company's core strengths and competitive advantages, such as strong brand recognition, innovative product development, and effective marketing strategies.</a:t>
            </a:r>
            <a:endParaRPr lang="en-US" sz="1610" dirty="0"/>
          </a:p>
        </p:txBody>
      </p:sp>
      <p:sp>
        <p:nvSpPr>
          <p:cNvPr id="14" name="Shape 10"/>
          <p:cNvSpPr/>
          <p:nvPr/>
        </p:nvSpPr>
        <p:spPr>
          <a:xfrm>
            <a:off x="9154716" y="4222194"/>
            <a:ext cx="459819" cy="459819"/>
          </a:xfrm>
          <a:prstGeom prst="roundRect">
            <a:avLst>
              <a:gd name="adj" fmla="val 2000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249608" y="4260533"/>
            <a:ext cx="270034" cy="3831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18"/>
              </a:lnSpc>
              <a:buNone/>
            </a:pPr>
            <a:r>
              <a:rPr lang="en-US" sz="241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414" dirty="0"/>
          </a:p>
        </p:txBody>
      </p:sp>
      <p:sp>
        <p:nvSpPr>
          <p:cNvPr id="16" name="Text 12"/>
          <p:cNvSpPr/>
          <p:nvPr/>
        </p:nvSpPr>
        <p:spPr>
          <a:xfrm>
            <a:off x="9818846" y="4292441"/>
            <a:ext cx="2606397" cy="6386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15"/>
              </a:lnSpc>
              <a:buNone/>
            </a:pPr>
            <a:r>
              <a:rPr lang="en-US" sz="201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Operational Efficiency</a:t>
            </a:r>
            <a:endParaRPr lang="en-US" sz="2012" dirty="0"/>
          </a:p>
        </p:txBody>
      </p:sp>
      <p:sp>
        <p:nvSpPr>
          <p:cNvPr id="17" name="Text 13"/>
          <p:cNvSpPr/>
          <p:nvPr/>
        </p:nvSpPr>
        <p:spPr>
          <a:xfrm>
            <a:off x="9818846" y="5053727"/>
            <a:ext cx="2606397" cy="19623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5"/>
              </a:lnSpc>
              <a:buNone/>
            </a:pPr>
            <a:r>
              <a:rPr lang="en-US" sz="161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Discuss opportunities to improve operational efficiency, including supply chain optimization, inventory management, and cost control measures.</a:t>
            </a:r>
            <a:endParaRPr lang="en-US" sz="161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0220" y="4278868"/>
            <a:ext cx="87619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 and Next Steps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1760220" y="5306497"/>
            <a:ext cx="1110996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 conclusion, the in-depth analysis of Nike's database has revealed valuable insights that can inform strategic decision-making and guide the company's future direction. Based on these findings, the next steps will involve developing a comprehensive action plan to capitalize on the identified opportunities, address any challenges, and ensure Nike's continued growth and market leadership.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